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62" r:id="rId2"/>
  </p:sldIdLst>
  <p:sldSz cx="30275213" cy="42803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28" userDrawn="1">
          <p15:clr>
            <a:srgbClr val="A4A3A4"/>
          </p15:clr>
        </p15:guide>
        <p15:guide id="2" pos="9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441C"/>
    <a:srgbClr val="4468AB"/>
    <a:srgbClr val="E3643A"/>
    <a:srgbClr val="FFB754"/>
    <a:srgbClr val="D8E392"/>
    <a:srgbClr val="79BB27"/>
    <a:srgbClr val="D4E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91" autoAdjust="0"/>
    <p:restoredTop sz="94660"/>
  </p:normalViewPr>
  <p:slideViewPr>
    <p:cSldViewPr snapToGrid="0" showGuides="1">
      <p:cViewPr>
        <p:scale>
          <a:sx n="39" d="100"/>
          <a:sy n="39" d="100"/>
        </p:scale>
        <p:origin x="1960" y="-2248"/>
      </p:cViewPr>
      <p:guideLst>
        <p:guide orient="horz" pos="10828"/>
        <p:guide pos="95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B3698-1C86-4271-A3FD-65E16CF2CEAA}" type="datetimeFigureOut">
              <a:rPr lang="fr-FR" smtClean="0"/>
              <a:t>25/06/2023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1504A-1683-4D84-9A18-A010B0065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14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3BBE-BCB9-4207-B05C-24B11E8C2FDB}" type="datetimeFigureOut">
              <a:rPr lang="fr-FR" smtClean="0"/>
              <a:t>25/06/2023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1D27-D7F2-4E31-9612-3B79305D4B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71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3BBE-BCB9-4207-B05C-24B11E8C2FDB}" type="datetimeFigureOut">
              <a:rPr lang="fr-FR" smtClean="0"/>
              <a:t>25/06/2023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1D27-D7F2-4E31-9612-3B79305D4B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083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3BBE-BCB9-4207-B05C-24B11E8C2FDB}" type="datetimeFigureOut">
              <a:rPr lang="fr-FR" smtClean="0"/>
              <a:t>25/06/2023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1D27-D7F2-4E31-9612-3B79305D4B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817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3BBE-BCB9-4207-B05C-24B11E8C2FDB}" type="datetimeFigureOut">
              <a:rPr lang="fr-FR" smtClean="0"/>
              <a:t>25/06/2023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1D27-D7F2-4E31-9612-3B79305D4B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22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3BBE-BCB9-4207-B05C-24B11E8C2FDB}" type="datetimeFigureOut">
              <a:rPr lang="fr-FR" smtClean="0"/>
              <a:t>25/06/2023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1D27-D7F2-4E31-9612-3B79305D4B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10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3BBE-BCB9-4207-B05C-24B11E8C2FDB}" type="datetimeFigureOut">
              <a:rPr lang="fr-FR" smtClean="0"/>
              <a:t>25/06/2023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1D27-D7F2-4E31-9612-3B79305D4B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04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3BBE-BCB9-4207-B05C-24B11E8C2FDB}" type="datetimeFigureOut">
              <a:rPr lang="fr-FR" smtClean="0"/>
              <a:t>25/06/2023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1D27-D7F2-4E31-9612-3B79305D4B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4757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3BBE-BCB9-4207-B05C-24B11E8C2FDB}" type="datetimeFigureOut">
              <a:rPr lang="fr-FR" smtClean="0"/>
              <a:t>25/06/2023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1D27-D7F2-4E31-9612-3B79305D4B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17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3BBE-BCB9-4207-B05C-24B11E8C2FDB}" type="datetimeFigureOut">
              <a:rPr lang="fr-FR" smtClean="0"/>
              <a:t>25/06/2023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1D27-D7F2-4E31-9612-3B79305D4B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52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3BBE-BCB9-4207-B05C-24B11E8C2FDB}" type="datetimeFigureOut">
              <a:rPr lang="fr-FR" smtClean="0"/>
              <a:t>25/06/2023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1D27-D7F2-4E31-9612-3B79305D4B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45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3BBE-BCB9-4207-B05C-24B11E8C2FDB}" type="datetimeFigureOut">
              <a:rPr lang="fr-FR" smtClean="0"/>
              <a:t>25/06/2023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1D27-D7F2-4E31-9612-3B79305D4B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301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63BBE-BCB9-4207-B05C-24B11E8C2FDB}" type="datetimeFigureOut">
              <a:rPr lang="fr-FR" smtClean="0"/>
              <a:t>25/06/2023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41D27-D7F2-4E31-9612-3B79305D4B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3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microsoft.com/office/2007/relationships/hdphoto" Target="../media/hdphoto3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jpeg"/><Relationship Id="rId28" Type="http://schemas.openxmlformats.org/officeDocument/2006/relationships/image" Target="../media/image23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5.jp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microsoft.com/office/2007/relationships/hdphoto" Target="../media/hdphoto4.wdp"/><Relationship Id="rId30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674968" y="37077330"/>
            <a:ext cx="13055114" cy="5234451"/>
          </a:xfrm>
          <a:prstGeom prst="rect">
            <a:avLst/>
          </a:prstGeom>
          <a:solidFill>
            <a:schemeClr val="bg1"/>
          </a:solidFill>
          <a:ln w="123825">
            <a:solidFill>
              <a:srgbClr val="331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90086" y="714620"/>
            <a:ext cx="28895040" cy="5093377"/>
          </a:xfrm>
          <a:prstGeom prst="rect">
            <a:avLst/>
          </a:prstGeom>
          <a:solidFill>
            <a:srgbClr val="FFFFFF"/>
          </a:solidFill>
          <a:ln w="123825">
            <a:solidFill>
              <a:srgbClr val="331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4691" y="6673747"/>
            <a:ext cx="28941554" cy="13503624"/>
          </a:xfrm>
          <a:prstGeom prst="rect">
            <a:avLst/>
          </a:prstGeom>
          <a:solidFill>
            <a:schemeClr val="bg1"/>
          </a:solidFill>
          <a:ln w="123825">
            <a:solidFill>
              <a:srgbClr val="331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dirty="0"/>
          </a:p>
        </p:txBody>
      </p:sp>
      <p:sp>
        <p:nvSpPr>
          <p:cNvPr id="90" name="ZoneTexte 89"/>
          <p:cNvSpPr txBox="1"/>
          <p:nvPr/>
        </p:nvSpPr>
        <p:spPr>
          <a:xfrm>
            <a:off x="929492" y="947175"/>
            <a:ext cx="285040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n w="0">
                  <a:noFill/>
                </a:ln>
                <a:effectLst>
                  <a:glow rad="76200">
                    <a:srgbClr val="4468AB">
                      <a:alpha val="43000"/>
                    </a:srgbClr>
                  </a:glow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Exploring the relationships between the biodiversity of small mammal communities and multi-pathogens prevalence</a:t>
            </a:r>
            <a:endParaRPr lang="fr-FR" sz="3600" dirty="0">
              <a:effectLst>
                <a:glow rad="76200">
                  <a:srgbClr val="4468AB">
                    <a:alpha val="43000"/>
                  </a:srgbClr>
                </a:glow>
                <a:outerShdw blurRad="50800" dist="38100" dir="2700000" algn="tl" rotWithShape="0">
                  <a:schemeClr val="accent5">
                    <a:alpha val="40000"/>
                  </a:schemeClr>
                </a:outerShdw>
              </a:effectLst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14495685" y="39747773"/>
            <a:ext cx="8456912" cy="2564008"/>
          </a:xfrm>
          <a:prstGeom prst="rect">
            <a:avLst/>
          </a:prstGeom>
          <a:solidFill>
            <a:schemeClr val="bg1"/>
          </a:solidFill>
          <a:ln w="123825">
            <a:solidFill>
              <a:srgbClr val="331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 flipH="1">
            <a:off x="674968" y="10898698"/>
            <a:ext cx="28817624" cy="9350013"/>
            <a:chOff x="3404988" y="10771551"/>
            <a:chExt cx="22605118" cy="6832553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404988" y="10818109"/>
              <a:ext cx="22605118" cy="6785995"/>
            </a:xfrm>
            <a:prstGeom prst="rect">
              <a:avLst/>
            </a:prstGeom>
          </p:spPr>
        </p:pic>
        <p:sp>
          <p:nvSpPr>
            <p:cNvPr id="6" name="Ellipse 5"/>
            <p:cNvSpPr/>
            <p:nvPr/>
          </p:nvSpPr>
          <p:spPr>
            <a:xfrm>
              <a:off x="8763588" y="10771551"/>
              <a:ext cx="3688080" cy="27684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/>
          <a:srcRect l="1375" t="15037" r="2244" b="3281"/>
          <a:stretch/>
        </p:blipFill>
        <p:spPr>
          <a:xfrm>
            <a:off x="19635153" y="11059331"/>
            <a:ext cx="9820169" cy="6322220"/>
          </a:xfrm>
          <a:prstGeom prst="rect">
            <a:avLst/>
          </a:prstGeom>
          <a:ln>
            <a:noFill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38433">
            <a:off x="18522918" y="14612389"/>
            <a:ext cx="3989316" cy="2540682"/>
          </a:xfrm>
          <a:prstGeom prst="rect">
            <a:avLst/>
          </a:prstGeom>
        </p:spPr>
      </p:pic>
      <p:sp>
        <p:nvSpPr>
          <p:cNvPr id="210" name="Rectangle 209"/>
          <p:cNvSpPr/>
          <p:nvPr/>
        </p:nvSpPr>
        <p:spPr>
          <a:xfrm>
            <a:off x="680129" y="28397170"/>
            <a:ext cx="13078383" cy="7819639"/>
          </a:xfrm>
          <a:prstGeom prst="rect">
            <a:avLst/>
          </a:prstGeom>
          <a:solidFill>
            <a:schemeClr val="bg1"/>
          </a:solidFill>
          <a:ln w="123825">
            <a:solidFill>
              <a:srgbClr val="331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1" name="Rectangle 210"/>
          <p:cNvSpPr/>
          <p:nvPr/>
        </p:nvSpPr>
        <p:spPr>
          <a:xfrm>
            <a:off x="14495685" y="20945135"/>
            <a:ext cx="15070560" cy="6684272"/>
          </a:xfrm>
          <a:prstGeom prst="rect">
            <a:avLst/>
          </a:prstGeom>
          <a:solidFill>
            <a:schemeClr val="bg1"/>
          </a:solidFill>
          <a:ln w="123825">
            <a:solidFill>
              <a:srgbClr val="331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6" name="Groupe 25"/>
          <p:cNvGrpSpPr/>
          <p:nvPr/>
        </p:nvGrpSpPr>
        <p:grpSpPr>
          <a:xfrm>
            <a:off x="908052" y="29206712"/>
            <a:ext cx="12231204" cy="5686946"/>
            <a:chOff x="1109033" y="20250984"/>
            <a:chExt cx="9318782" cy="4697519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9033" y="20250984"/>
              <a:ext cx="9318782" cy="4697519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>
              <a:off x="1720882" y="20945263"/>
              <a:ext cx="945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Host </a:t>
              </a:r>
            </a:p>
            <a:p>
              <a:pPr algn="ctr"/>
              <a:r>
                <a:rPr lang="fr-FR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Species</a:t>
              </a:r>
              <a:endParaRPr lang="fr-FR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Imag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0677" y="21067356"/>
            <a:ext cx="8312653" cy="6438401"/>
          </a:xfrm>
          <a:prstGeom prst="rect">
            <a:avLst/>
          </a:prstGeom>
        </p:spPr>
      </p:pic>
      <p:pic>
        <p:nvPicPr>
          <p:cNvPr id="229" name="Picture 2" descr="Appel à candidature: recrutement d'un-e Coordonnateur-trice du ...">
            <a:extLst>
              <a:ext uri="{FF2B5EF4-FFF2-40B4-BE49-F238E27FC236}">
                <a16:creationId xmlns:a16="http://schemas.microsoft.com/office/drawing/2014/main" id="{4DE78FC5-B670-434D-BDF4-27BEAC5E1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924" y="41344257"/>
            <a:ext cx="971303" cy="71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0" name="Image 229">
            <a:extLst>
              <a:ext uri="{FF2B5EF4-FFF2-40B4-BE49-F238E27FC236}">
                <a16:creationId xmlns:a16="http://schemas.microsoft.com/office/drawing/2014/main" id="{940858B9-9013-4BF9-B50F-36C917E875C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882563" y="41332599"/>
            <a:ext cx="1090134" cy="723453"/>
          </a:xfrm>
          <a:prstGeom prst="rect">
            <a:avLst/>
          </a:prstGeom>
        </p:spPr>
      </p:pic>
      <p:pic>
        <p:nvPicPr>
          <p:cNvPr id="233" name="Image 232">
            <a:extLst>
              <a:ext uri="{FF2B5EF4-FFF2-40B4-BE49-F238E27FC236}">
                <a16:creationId xmlns:a16="http://schemas.microsoft.com/office/drawing/2014/main" id="{CDC510F1-6F77-48DB-869F-EEB5E0E023DD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154440" y="41416487"/>
            <a:ext cx="1194885" cy="555676"/>
          </a:xfrm>
          <a:prstGeom prst="rect">
            <a:avLst/>
          </a:prstGeom>
        </p:spPr>
      </p:pic>
      <p:pic>
        <p:nvPicPr>
          <p:cNvPr id="234" name="Image 233">
            <a:extLst>
              <a:ext uri="{FF2B5EF4-FFF2-40B4-BE49-F238E27FC236}">
                <a16:creationId xmlns:a16="http://schemas.microsoft.com/office/drawing/2014/main" id="{F97F7648-97AD-4310-B1FC-4FD1B54BFFA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881987" y="41335083"/>
            <a:ext cx="1299698" cy="68433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49094" y="7634040"/>
            <a:ext cx="104523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800"/>
            </a:lvl1pPr>
          </a:lstStyle>
          <a:p>
            <a:r>
              <a:rPr lang="en-GB" dirty="0"/>
              <a:t>Emerging zoonotic diseases pose a significant threat to global health. Their emergence is driven by human-induced changes in biodiversity. </a:t>
            </a:r>
          </a:p>
          <a:p>
            <a:pPr algn="just"/>
            <a:endParaRPr lang="en-GB" dirty="0"/>
          </a:p>
        </p:txBody>
      </p:sp>
      <p:sp>
        <p:nvSpPr>
          <p:cNvPr id="73" name="ZoneTexte 72"/>
          <p:cNvSpPr txBox="1"/>
          <p:nvPr/>
        </p:nvSpPr>
        <p:spPr>
          <a:xfrm>
            <a:off x="1692485" y="14579660"/>
            <a:ext cx="7908922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aim to determine the relationships between the biodiversity of small mammal communities and the prevalence of different (zoonotic) pathogens.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aim to investigate the ecological mechanisms driving these relationships.</a:t>
            </a:r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24691" y="20942013"/>
            <a:ext cx="13133821" cy="6632881"/>
          </a:xfrm>
          <a:prstGeom prst="rect">
            <a:avLst/>
          </a:prstGeom>
          <a:solidFill>
            <a:schemeClr val="bg1"/>
          </a:solidFill>
          <a:ln w="123825">
            <a:solidFill>
              <a:srgbClr val="331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>
              <a:solidFill>
                <a:schemeClr val="tx1"/>
              </a:solidFill>
            </a:endParaRPr>
          </a:p>
          <a:p>
            <a:pPr algn="ctr"/>
            <a:endParaRPr lang="fr-FR" sz="2800" dirty="0">
              <a:solidFill>
                <a:schemeClr val="tx1"/>
              </a:solidFill>
            </a:endParaRPr>
          </a:p>
          <a:p>
            <a:pPr algn="ctr"/>
            <a:endParaRPr lang="fr-FR" sz="2800" dirty="0">
              <a:solidFill>
                <a:schemeClr val="tx1"/>
              </a:solidFill>
            </a:endParaRPr>
          </a:p>
          <a:p>
            <a:pPr algn="ctr"/>
            <a:r>
              <a:rPr lang="fr-FR" sz="2800" dirty="0">
                <a:solidFill>
                  <a:schemeClr val="tx1"/>
                </a:solidFill>
              </a:rPr>
              <a:t>Small </a:t>
            </a:r>
            <a:r>
              <a:rPr lang="fr-FR" sz="2800" dirty="0" err="1">
                <a:solidFill>
                  <a:schemeClr val="tx1"/>
                </a:solidFill>
              </a:rPr>
              <a:t>mammals</a:t>
            </a:r>
            <a:endParaRPr lang="fr-FR" sz="2800" dirty="0">
              <a:solidFill>
                <a:schemeClr val="tx1"/>
              </a:solidFill>
            </a:endParaRPr>
          </a:p>
          <a:p>
            <a:pPr algn="ctr"/>
            <a:r>
              <a:rPr lang="fr-FR" sz="2800" dirty="0">
                <a:solidFill>
                  <a:schemeClr val="tx1"/>
                </a:solidFill>
              </a:rPr>
              <a:t>are </a:t>
            </a:r>
            <a:r>
              <a:rPr lang="fr-FR" sz="2800" dirty="0" err="1">
                <a:solidFill>
                  <a:schemeClr val="tx1"/>
                </a:solidFill>
              </a:rPr>
              <a:t>sampled</a:t>
            </a:r>
            <a:endParaRPr lang="fr-FR" sz="2800" dirty="0">
              <a:solidFill>
                <a:schemeClr val="tx1"/>
              </a:solidFill>
            </a:endParaRPr>
          </a:p>
          <a:p>
            <a:pPr algn="ctr"/>
            <a:r>
              <a:rPr lang="fr-FR" sz="2800" dirty="0">
                <a:solidFill>
                  <a:schemeClr val="tx1"/>
                </a:solidFill>
              </a:rPr>
              <a:t>in </a:t>
            </a:r>
            <a:r>
              <a:rPr lang="fr-FR" sz="2800" dirty="0" err="1">
                <a:solidFill>
                  <a:schemeClr val="tx1"/>
                </a:solidFill>
              </a:rPr>
              <a:t>forests</a:t>
            </a:r>
            <a:r>
              <a:rPr lang="fr-FR" sz="2800" dirty="0">
                <a:solidFill>
                  <a:schemeClr val="tx1"/>
                </a:solidFill>
              </a:rPr>
              <a:t> and</a:t>
            </a:r>
          </a:p>
          <a:p>
            <a:pPr algn="ctr"/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 err="1">
                <a:solidFill>
                  <a:schemeClr val="tx1"/>
                </a:solidFill>
              </a:rPr>
              <a:t>urban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 err="1">
                <a:solidFill>
                  <a:schemeClr val="tx1"/>
                </a:solidFill>
              </a:rPr>
              <a:t>parks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FR" sz="2800" dirty="0">
                <a:solidFill>
                  <a:schemeClr val="tx1"/>
                </a:solidFill>
              </a:rPr>
              <a:t>in France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49334" y="10427797"/>
            <a:ext cx="1045206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Understanding the complex interplay between biodiversity and zoonotic risk is crucial for effective disease prevention</a:t>
            </a:r>
          </a:p>
          <a:p>
            <a:r>
              <a:rPr lang="en-GB" sz="2800" dirty="0"/>
              <a:t>    and management. </a:t>
            </a: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49094" y="8924478"/>
            <a:ext cx="104523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/>
              <a:t>This relationship can result in a dilution or an amplification effect of pathogens’ prevalence.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3200" dirty="0"/>
          </a:p>
        </p:txBody>
      </p:sp>
      <p:sp>
        <p:nvSpPr>
          <p:cNvPr id="8" name="ZoneTexte 7"/>
          <p:cNvSpPr txBox="1"/>
          <p:nvPr/>
        </p:nvSpPr>
        <p:spPr>
          <a:xfrm>
            <a:off x="15040150" y="7660248"/>
            <a:ext cx="14289209" cy="25237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1. Does the biodiversity of small mammals correlate with the prevalence of pathogens?  </a:t>
            </a:r>
          </a:p>
          <a:p>
            <a:r>
              <a:rPr lang="en-US" sz="2800" dirty="0"/>
              <a:t>	Does the correlation indicate a dilution or amplification effect for a given pathogen?  </a:t>
            </a:r>
          </a:p>
          <a:p>
            <a:endParaRPr lang="en-US" dirty="0"/>
          </a:p>
          <a:p>
            <a:r>
              <a:rPr lang="en-US" sz="2800" b="1" dirty="0"/>
              <a:t>2. What drives the relationships between biodiversity and pathogens’ prevalence ?   </a:t>
            </a:r>
          </a:p>
          <a:p>
            <a:r>
              <a:rPr lang="en-US" sz="2800" dirty="0"/>
              <a:t>	Variability in host “competence” with regard to the pathogens studied ?    </a:t>
            </a:r>
          </a:p>
          <a:p>
            <a:r>
              <a:rPr lang="en-US" sz="2800" dirty="0"/>
              <a:t>	Relationship between host biodiversity and the abundance of the most competent hosts ?</a:t>
            </a: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691" y="21839928"/>
            <a:ext cx="5376215" cy="5736387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19933333" y="28412918"/>
            <a:ext cx="9651793" cy="10517508"/>
          </a:xfrm>
          <a:prstGeom prst="rect">
            <a:avLst/>
          </a:prstGeom>
          <a:solidFill>
            <a:schemeClr val="bg1"/>
          </a:solidFill>
          <a:ln w="123825">
            <a:solidFill>
              <a:srgbClr val="331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044924" y="33725457"/>
            <a:ext cx="8324885" cy="5039729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20717914" y="31146278"/>
            <a:ext cx="2594986" cy="2235894"/>
            <a:chOff x="16563008" y="15732216"/>
            <a:chExt cx="1518207" cy="1517281"/>
          </a:xfrm>
        </p:grpSpPr>
        <p:sp>
          <p:nvSpPr>
            <p:cNvPr id="220" name="Organigramme : Processus 219"/>
            <p:cNvSpPr/>
            <p:nvPr/>
          </p:nvSpPr>
          <p:spPr>
            <a:xfrm>
              <a:off x="17009970" y="15732216"/>
              <a:ext cx="1071245" cy="1268843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1" name="Connecteur droit 220"/>
            <p:cNvCxnSpPr>
              <a:stCxn id="220" idx="1"/>
              <a:endCxn id="220" idx="3"/>
            </p:cNvCxnSpPr>
            <p:nvPr/>
          </p:nvCxnSpPr>
          <p:spPr>
            <a:xfrm>
              <a:off x="17009970" y="16366638"/>
              <a:ext cx="1071245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2" name="Connecteur droit 221"/>
            <p:cNvCxnSpPr/>
            <p:nvPr/>
          </p:nvCxnSpPr>
          <p:spPr>
            <a:xfrm flipV="1">
              <a:off x="17112669" y="16072486"/>
              <a:ext cx="816802" cy="654494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3" name="Connecteur droit 222"/>
            <p:cNvCxnSpPr/>
            <p:nvPr/>
          </p:nvCxnSpPr>
          <p:spPr>
            <a:xfrm flipH="1" flipV="1">
              <a:off x="17096955" y="16082780"/>
              <a:ext cx="792989" cy="468337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24" name="ZoneTexte 223"/>
            <p:cNvSpPr txBox="1"/>
            <p:nvPr/>
          </p:nvSpPr>
          <p:spPr>
            <a:xfrm>
              <a:off x="17009970" y="16998868"/>
              <a:ext cx="1057083" cy="250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/>
                <a:t>Biodiversity</a:t>
              </a:r>
              <a:endParaRPr lang="fr-FR" dirty="0"/>
            </a:p>
          </p:txBody>
        </p:sp>
        <p:sp>
          <p:nvSpPr>
            <p:cNvPr id="225" name="ZoneTexte 224"/>
            <p:cNvSpPr txBox="1"/>
            <p:nvPr/>
          </p:nvSpPr>
          <p:spPr>
            <a:xfrm rot="16200000">
              <a:off x="16269771" y="16175550"/>
              <a:ext cx="964614" cy="378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/>
                <a:t>Prevalence</a:t>
              </a:r>
              <a:r>
                <a:rPr lang="fr-FR" dirty="0"/>
                <a:t> of </a:t>
              </a:r>
              <a:r>
                <a:rPr lang="fr-FR" dirty="0" err="1"/>
                <a:t>pathogens</a:t>
              </a:r>
              <a:r>
                <a:rPr lang="fr-FR" dirty="0"/>
                <a:t> </a:t>
              </a:r>
            </a:p>
          </p:txBody>
        </p:sp>
      </p:grpSp>
      <p:pic>
        <p:nvPicPr>
          <p:cNvPr id="85" name="Image 84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9290" t="67604" r="39153" b="15300"/>
          <a:stretch/>
        </p:blipFill>
        <p:spPr>
          <a:xfrm rot="5048857">
            <a:off x="4872888" y="26507514"/>
            <a:ext cx="2933025" cy="2281942"/>
          </a:xfrm>
          <a:prstGeom prst="rect">
            <a:avLst/>
          </a:prstGeom>
        </p:spPr>
      </p:pic>
      <p:pic>
        <p:nvPicPr>
          <p:cNvPr id="86" name="Image 85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9290" t="67604" r="39153" b="15300"/>
          <a:stretch/>
        </p:blipFill>
        <p:spPr>
          <a:xfrm rot="21283952">
            <a:off x="13215265" y="21873148"/>
            <a:ext cx="2262081" cy="1759937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14521517" y="28397170"/>
            <a:ext cx="4620381" cy="10559989"/>
          </a:xfrm>
          <a:prstGeom prst="rect">
            <a:avLst/>
          </a:prstGeom>
          <a:solidFill>
            <a:schemeClr val="bg1"/>
          </a:solidFill>
          <a:ln w="123825">
            <a:solidFill>
              <a:srgbClr val="331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-</a:t>
            </a: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4071" t="18445" r="38767"/>
          <a:stretch/>
        </p:blipFill>
        <p:spPr>
          <a:xfrm rot="5400000">
            <a:off x="16546679" y="32202446"/>
            <a:ext cx="481551" cy="3097464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658465" y="6684862"/>
            <a:ext cx="478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 w="0">
                  <a:noFill/>
                </a:ln>
                <a:effectLst>
                  <a:glow rad="76200">
                    <a:srgbClr val="4468AB">
                      <a:alpha val="43000"/>
                    </a:srgbClr>
                  </a:glow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Background</a:t>
            </a:r>
            <a:endParaRPr lang="fr-FR" sz="4800" dirty="0"/>
          </a:p>
        </p:txBody>
      </p:sp>
      <p:sp>
        <p:nvSpPr>
          <p:cNvPr id="92" name="ZoneTexte 91"/>
          <p:cNvSpPr txBox="1"/>
          <p:nvPr/>
        </p:nvSpPr>
        <p:spPr>
          <a:xfrm>
            <a:off x="14598934" y="20946167"/>
            <a:ext cx="6752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 w="0">
                  <a:noFill/>
                </a:ln>
                <a:effectLst>
                  <a:glow rad="76200">
                    <a:srgbClr val="4468AB">
                      <a:alpha val="43000"/>
                    </a:srgbClr>
                  </a:glow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Pathogens prevalence</a:t>
            </a:r>
            <a:endParaRPr lang="fr-FR" sz="4800" dirty="0"/>
          </a:p>
        </p:txBody>
      </p:sp>
      <p:sp>
        <p:nvSpPr>
          <p:cNvPr id="93" name="ZoneTexte 92"/>
          <p:cNvSpPr txBox="1"/>
          <p:nvPr/>
        </p:nvSpPr>
        <p:spPr>
          <a:xfrm>
            <a:off x="3285018" y="28817647"/>
            <a:ext cx="899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 w="0">
                  <a:noFill/>
                </a:ln>
                <a:effectLst>
                  <a:glow rad="76200">
                    <a:srgbClr val="4468AB">
                      <a:alpha val="43000"/>
                    </a:srgbClr>
                  </a:glow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Small mammal communities</a:t>
            </a:r>
            <a:endParaRPr lang="fr-FR" sz="4800" dirty="0"/>
          </a:p>
        </p:txBody>
      </p:sp>
      <p:sp>
        <p:nvSpPr>
          <p:cNvPr id="95" name="ZoneTexte 94"/>
          <p:cNvSpPr txBox="1"/>
          <p:nvPr/>
        </p:nvSpPr>
        <p:spPr>
          <a:xfrm>
            <a:off x="6565057" y="26699823"/>
            <a:ext cx="8999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0">
                  <a:noFill/>
                </a:ln>
                <a:effectLst>
                  <a:glow rad="76200">
                    <a:srgbClr val="4468AB">
                      <a:alpha val="43000"/>
                    </a:srgbClr>
                  </a:glow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Trapping success </a:t>
            </a:r>
            <a:endParaRPr lang="fr-FR" sz="4400" dirty="0"/>
          </a:p>
        </p:txBody>
      </p:sp>
      <p:pic>
        <p:nvPicPr>
          <p:cNvPr id="97" name="Image 96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9290" t="67604" r="39153" b="15300"/>
          <a:stretch/>
        </p:blipFill>
        <p:spPr>
          <a:xfrm rot="1554476">
            <a:off x="6598149" y="22476848"/>
            <a:ext cx="2372763" cy="1846049"/>
          </a:xfrm>
          <a:prstGeom prst="rect">
            <a:avLst/>
          </a:prstGeom>
        </p:spPr>
      </p:pic>
      <p:sp>
        <p:nvSpPr>
          <p:cNvPr id="99" name="ZoneTexte 98"/>
          <p:cNvSpPr txBox="1"/>
          <p:nvPr/>
        </p:nvSpPr>
        <p:spPr>
          <a:xfrm>
            <a:off x="699304" y="20952306"/>
            <a:ext cx="8999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0">
                  <a:noFill/>
                </a:ln>
                <a:effectLst>
                  <a:glow rad="76200">
                    <a:srgbClr val="4468AB">
                      <a:alpha val="43000"/>
                    </a:srgbClr>
                  </a:glow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Sampling plan</a:t>
            </a:r>
            <a:endParaRPr lang="fr-FR" sz="4400" dirty="0"/>
          </a:p>
        </p:txBody>
      </p:sp>
      <p:sp>
        <p:nvSpPr>
          <p:cNvPr id="100" name="ZoneTexte 99"/>
          <p:cNvSpPr txBox="1"/>
          <p:nvPr/>
        </p:nvSpPr>
        <p:spPr>
          <a:xfrm>
            <a:off x="21363127" y="28439986"/>
            <a:ext cx="81674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0">
                  <a:noFill/>
                </a:ln>
                <a:effectLst>
                  <a:glow rad="76200">
                    <a:srgbClr val="4468AB">
                      <a:alpha val="43000"/>
                    </a:srgbClr>
                  </a:glow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Links between host biodiversity and pathogens’ prevalence </a:t>
            </a:r>
            <a:endParaRPr lang="fr-FR" sz="440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-410" t="-883" r="80064" b="80315"/>
          <a:stretch/>
        </p:blipFill>
        <p:spPr>
          <a:xfrm rot="5400000">
            <a:off x="12408207" y="26322262"/>
            <a:ext cx="3276818" cy="3147500"/>
          </a:xfrm>
          <a:prstGeom prst="rect">
            <a:avLst/>
          </a:prstGeom>
        </p:spPr>
      </p:pic>
      <p:sp>
        <p:nvSpPr>
          <p:cNvPr id="101" name="ZoneTexte 100"/>
          <p:cNvSpPr txBox="1"/>
          <p:nvPr/>
        </p:nvSpPr>
        <p:spPr>
          <a:xfrm>
            <a:off x="14591764" y="29170676"/>
            <a:ext cx="45637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0">
                  <a:noFill/>
                </a:ln>
                <a:effectLst>
                  <a:glow rad="76200">
                    <a:srgbClr val="4468AB">
                      <a:alpha val="43000"/>
                    </a:srgbClr>
                  </a:glow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 Biodiversity</a:t>
            </a:r>
          </a:p>
          <a:p>
            <a:pPr algn="ctr"/>
            <a:r>
              <a:rPr lang="en-US" sz="4400" dirty="0">
                <a:ln w="0">
                  <a:noFill/>
                </a:ln>
                <a:effectLst>
                  <a:glow rad="76200">
                    <a:srgbClr val="4468AB">
                      <a:alpha val="43000"/>
                    </a:srgbClr>
                  </a:glow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and abundance of the most competent hosts</a:t>
            </a:r>
          </a:p>
        </p:txBody>
      </p:sp>
      <p:pic>
        <p:nvPicPr>
          <p:cNvPr id="103" name="Image 102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9290" t="35967" r="39153" b="33485"/>
          <a:stretch/>
        </p:blipFill>
        <p:spPr>
          <a:xfrm rot="6481205">
            <a:off x="18858543" y="27331410"/>
            <a:ext cx="2372763" cy="3298659"/>
          </a:xfrm>
          <a:prstGeom prst="rect">
            <a:avLst/>
          </a:prstGeom>
        </p:spPr>
      </p:pic>
      <p:sp>
        <p:nvSpPr>
          <p:cNvPr id="104" name="ZoneTexte 103"/>
          <p:cNvSpPr txBox="1"/>
          <p:nvPr/>
        </p:nvSpPr>
        <p:spPr>
          <a:xfrm>
            <a:off x="5376739" y="21376491"/>
            <a:ext cx="44129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0">
                  <a:noFill/>
                </a:ln>
                <a:effectLst>
                  <a:glow rad="76200">
                    <a:srgbClr val="4468AB">
                      <a:alpha val="43000"/>
                    </a:srgbClr>
                  </a:glow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Data </a:t>
            </a:r>
          </a:p>
          <a:p>
            <a:pPr algn="ctr"/>
            <a:r>
              <a:rPr lang="en-US" sz="4400" dirty="0">
                <a:ln w="0">
                  <a:noFill/>
                </a:ln>
                <a:effectLst>
                  <a:glow rad="76200">
                    <a:srgbClr val="4468AB">
                      <a:alpha val="43000"/>
                    </a:srgbClr>
                  </a:glow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acquisition</a:t>
            </a:r>
            <a:endParaRPr lang="fr-FR" sz="4400" dirty="0"/>
          </a:p>
        </p:txBody>
      </p:sp>
      <p:sp>
        <p:nvSpPr>
          <p:cNvPr id="31" name="Forme libre 30"/>
          <p:cNvSpPr/>
          <p:nvPr/>
        </p:nvSpPr>
        <p:spPr>
          <a:xfrm>
            <a:off x="18939845" y="28538235"/>
            <a:ext cx="2407920" cy="1493520"/>
          </a:xfrm>
          <a:custGeom>
            <a:avLst/>
            <a:gdLst>
              <a:gd name="connsiteX0" fmla="*/ 335280 w 2407920"/>
              <a:gd name="connsiteY0" fmla="*/ 30480 h 1493520"/>
              <a:gd name="connsiteX1" fmla="*/ 0 w 2407920"/>
              <a:gd name="connsiteY1" fmla="*/ 792480 h 1493520"/>
              <a:gd name="connsiteX2" fmla="*/ 1615440 w 2407920"/>
              <a:gd name="connsiteY2" fmla="*/ 1097280 h 1493520"/>
              <a:gd name="connsiteX3" fmla="*/ 1493520 w 2407920"/>
              <a:gd name="connsiteY3" fmla="*/ 1493520 h 1493520"/>
              <a:gd name="connsiteX4" fmla="*/ 2407920 w 2407920"/>
              <a:gd name="connsiteY4" fmla="*/ 1127760 h 1493520"/>
              <a:gd name="connsiteX5" fmla="*/ 1889760 w 2407920"/>
              <a:gd name="connsiteY5" fmla="*/ 121920 h 1493520"/>
              <a:gd name="connsiteX6" fmla="*/ 1737360 w 2407920"/>
              <a:gd name="connsiteY6" fmla="*/ 609600 h 1493520"/>
              <a:gd name="connsiteX7" fmla="*/ 304800 w 2407920"/>
              <a:gd name="connsiteY7" fmla="*/ 0 h 1493520"/>
              <a:gd name="connsiteX8" fmla="*/ 335280 w 2407920"/>
              <a:gd name="connsiteY8" fmla="*/ 30480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7920" h="1493520">
                <a:moveTo>
                  <a:pt x="335280" y="30480"/>
                </a:moveTo>
                <a:lnTo>
                  <a:pt x="0" y="792480"/>
                </a:lnTo>
                <a:lnTo>
                  <a:pt x="1615440" y="1097280"/>
                </a:lnTo>
                <a:lnTo>
                  <a:pt x="1493520" y="1493520"/>
                </a:lnTo>
                <a:lnTo>
                  <a:pt x="2407920" y="1127760"/>
                </a:lnTo>
                <a:lnTo>
                  <a:pt x="1889760" y="121920"/>
                </a:lnTo>
                <a:lnTo>
                  <a:pt x="1737360" y="609600"/>
                </a:lnTo>
                <a:lnTo>
                  <a:pt x="304800" y="0"/>
                </a:lnTo>
                <a:lnTo>
                  <a:pt x="335280" y="3048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7" name="Image 106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-4071" t="67472" r="76372" b="15912"/>
          <a:stretch/>
        </p:blipFill>
        <p:spPr>
          <a:xfrm rot="819584">
            <a:off x="2953841" y="34095099"/>
            <a:ext cx="5133337" cy="1502675"/>
          </a:xfrm>
          <a:prstGeom prst="rect">
            <a:avLst/>
          </a:prstGeom>
        </p:spPr>
      </p:pic>
      <p:pic>
        <p:nvPicPr>
          <p:cNvPr id="109" name="Image 108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-4071" t="67472" r="76372" b="15912"/>
          <a:stretch/>
        </p:blipFill>
        <p:spPr>
          <a:xfrm rot="819584">
            <a:off x="3151700" y="34725121"/>
            <a:ext cx="4624766" cy="1353802"/>
          </a:xfrm>
          <a:prstGeom prst="rect">
            <a:avLst/>
          </a:prstGeom>
        </p:spPr>
      </p:pic>
      <p:sp>
        <p:nvSpPr>
          <p:cNvPr id="111" name="ZoneTexte 110"/>
          <p:cNvSpPr txBox="1"/>
          <p:nvPr/>
        </p:nvSpPr>
        <p:spPr>
          <a:xfrm>
            <a:off x="1706936" y="13591182"/>
            <a:ext cx="478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 w="0">
                  <a:noFill/>
                </a:ln>
                <a:effectLst>
                  <a:glow rad="76200">
                    <a:srgbClr val="4468AB">
                      <a:alpha val="43000"/>
                    </a:srgbClr>
                  </a:glow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Objectives</a:t>
            </a:r>
            <a:endParaRPr lang="fr-FR" sz="4800" dirty="0"/>
          </a:p>
        </p:txBody>
      </p:sp>
      <p:sp>
        <p:nvSpPr>
          <p:cNvPr id="112" name="ZoneTexte 111"/>
          <p:cNvSpPr txBox="1"/>
          <p:nvPr/>
        </p:nvSpPr>
        <p:spPr>
          <a:xfrm>
            <a:off x="15040150" y="6711854"/>
            <a:ext cx="478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 w="0">
                  <a:noFill/>
                </a:ln>
                <a:effectLst>
                  <a:glow rad="76200">
                    <a:srgbClr val="4468AB">
                      <a:alpha val="43000"/>
                    </a:srgbClr>
                  </a:glow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Questions</a:t>
            </a:r>
            <a:endParaRPr lang="fr-FR" sz="4800" dirty="0"/>
          </a:p>
        </p:txBody>
      </p:sp>
      <p:sp>
        <p:nvSpPr>
          <p:cNvPr id="114" name="ZoneTexte 113"/>
          <p:cNvSpPr txBox="1"/>
          <p:nvPr/>
        </p:nvSpPr>
        <p:spPr>
          <a:xfrm>
            <a:off x="784517" y="37077331"/>
            <a:ext cx="785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 w="0">
                  <a:noFill/>
                </a:ln>
                <a:effectLst>
                  <a:glow rad="76200">
                    <a:srgbClr val="4468AB">
                      <a:alpha val="43000"/>
                    </a:srgbClr>
                  </a:glow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Take home message</a:t>
            </a:r>
            <a:endParaRPr lang="fr-FR" sz="4800" dirty="0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77153" y="21380709"/>
            <a:ext cx="4743007" cy="5218576"/>
          </a:xfrm>
          <a:prstGeom prst="rect">
            <a:avLst/>
          </a:prstGeom>
        </p:spPr>
      </p:pic>
      <p:sp>
        <p:nvSpPr>
          <p:cNvPr id="117" name="ZoneTexte 116"/>
          <p:cNvSpPr txBox="1"/>
          <p:nvPr/>
        </p:nvSpPr>
        <p:spPr>
          <a:xfrm>
            <a:off x="25301430" y="37524997"/>
            <a:ext cx="3997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>
                  <a:noFill/>
                </a:ln>
                <a:effectLst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Dilution</a:t>
            </a:r>
            <a:endParaRPr lang="fr-FR" sz="3200" dirty="0">
              <a:effectLst>
                <a:outerShdw blurRad="50800" dist="38100" dir="2700000" algn="tl" rotWithShape="0">
                  <a:schemeClr val="accent5">
                    <a:alpha val="40000"/>
                  </a:schemeClr>
                </a:outerShdw>
              </a:effectLst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4426211" y="34090086"/>
            <a:ext cx="3997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>
                  <a:noFill/>
                </a:ln>
                <a:effectLst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Amplification</a:t>
            </a:r>
            <a:endParaRPr lang="fr-FR" sz="3200" dirty="0">
              <a:effectLst>
                <a:outerShdw blurRad="50800" dist="38100" dir="2700000" algn="tl" rotWithShape="0">
                  <a:schemeClr val="accent5">
                    <a:alpha val="40000"/>
                  </a:schemeClr>
                </a:outerShdw>
              </a:effectLst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850153" y="35347894"/>
            <a:ext cx="3997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>
                  <a:noFill/>
                </a:ln>
                <a:effectLst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Anthropization</a:t>
            </a:r>
            <a:endParaRPr lang="fr-FR" sz="3600" dirty="0">
              <a:effectLst>
                <a:outerShdw blurRad="50800" dist="38100" dir="2700000" algn="tl" rotWithShape="0">
                  <a:schemeClr val="accent5">
                    <a:alpha val="40000"/>
                  </a:schemeClr>
                </a:outerShdw>
              </a:effectLst>
            </a:endParaRPr>
          </a:p>
        </p:txBody>
      </p:sp>
      <p:sp>
        <p:nvSpPr>
          <p:cNvPr id="122" name="ZoneTexte 121"/>
          <p:cNvSpPr txBox="1"/>
          <p:nvPr/>
        </p:nvSpPr>
        <p:spPr>
          <a:xfrm>
            <a:off x="1177364" y="34602365"/>
            <a:ext cx="3997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 w="0">
                  <a:noFill/>
                </a:ln>
                <a:effectLst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Biodiversity</a:t>
            </a:r>
            <a:endParaRPr lang="fr-FR" sz="3600" dirty="0">
              <a:effectLst>
                <a:outerShdw blurRad="50800" dist="38100" dir="2700000" algn="tl" rotWithShape="0">
                  <a:schemeClr val="accent5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749158" y="4755813"/>
            <a:ext cx="28743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/>
              <a:t>Bouilloud</a:t>
            </a:r>
            <a:r>
              <a:rPr lang="fr-FR" sz="4000" b="1" dirty="0"/>
              <a:t> M.</a:t>
            </a:r>
            <a:r>
              <a:rPr lang="fr-FR" sz="4000" dirty="0"/>
              <a:t>, </a:t>
            </a:r>
            <a:r>
              <a:rPr lang="fr-FR" sz="4000" dirty="0" err="1"/>
              <a:t>Galan</a:t>
            </a:r>
            <a:r>
              <a:rPr lang="fr-FR" sz="4000" dirty="0"/>
              <a:t> M., Bordes A., </a:t>
            </a:r>
            <a:r>
              <a:rPr lang="fr-FR" sz="4000" dirty="0" err="1"/>
              <a:t>Tatard</a:t>
            </a:r>
            <a:r>
              <a:rPr lang="fr-FR" sz="4000" dirty="0"/>
              <a:t> C., Pradel J., </a:t>
            </a:r>
            <a:r>
              <a:rPr lang="fr-FR" sz="4000" dirty="0" err="1"/>
              <a:t>Loiseau</a:t>
            </a:r>
            <a:r>
              <a:rPr lang="fr-FR" sz="4000" dirty="0"/>
              <a:t> A., </a:t>
            </a:r>
            <a:r>
              <a:rPr lang="fr-FR" sz="4000" dirty="0" err="1"/>
              <a:t>Alburkat</a:t>
            </a:r>
            <a:r>
              <a:rPr lang="fr-FR" sz="4000" dirty="0"/>
              <a:t> H., Dutra L., </a:t>
            </a:r>
            <a:r>
              <a:rPr lang="fr-FR" sz="4000" dirty="0" err="1"/>
              <a:t>Sironen</a:t>
            </a:r>
            <a:r>
              <a:rPr lang="fr-FR" sz="4000" dirty="0"/>
              <a:t> T., Roche B., Charbonnel N.</a:t>
            </a:r>
          </a:p>
          <a:p>
            <a:pPr algn="ctr"/>
            <a:endParaRPr lang="fr-FR" sz="2400" dirty="0"/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406204" y="41452683"/>
            <a:ext cx="2397893" cy="605529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4618143" y="41004484"/>
            <a:ext cx="516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Laboratories and doctoral school involved</a:t>
            </a:r>
            <a:endParaRPr lang="fr-FR" b="1" dirty="0"/>
          </a:p>
        </p:txBody>
      </p:sp>
      <p:sp>
        <p:nvSpPr>
          <p:cNvPr id="127" name="ZoneTexte 126"/>
          <p:cNvSpPr txBox="1"/>
          <p:nvPr/>
        </p:nvSpPr>
        <p:spPr>
          <a:xfrm>
            <a:off x="14655299" y="39877844"/>
            <a:ext cx="609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Acknowledgement of the funders of the </a:t>
            </a:r>
            <a:r>
              <a:rPr lang="en-US" b="1" dirty="0" err="1"/>
              <a:t>BioRodDis</a:t>
            </a:r>
            <a:r>
              <a:rPr lang="en-US" b="1" dirty="0"/>
              <a:t> project</a:t>
            </a:r>
            <a:endParaRPr lang="fr-FR" b="1" dirty="0"/>
          </a:p>
        </p:txBody>
      </p:sp>
      <p:pic>
        <p:nvPicPr>
          <p:cNvPr id="128" name="Image 127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623324" y="2556049"/>
            <a:ext cx="4517777" cy="1548226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49285" y="40313046"/>
            <a:ext cx="1365538" cy="532560"/>
          </a:xfrm>
          <a:prstGeom prst="rect">
            <a:avLst/>
          </a:prstGeom>
        </p:spPr>
      </p:pic>
      <p:sp>
        <p:nvSpPr>
          <p:cNvPr id="136" name="Rectangle 135"/>
          <p:cNvSpPr/>
          <p:nvPr/>
        </p:nvSpPr>
        <p:spPr>
          <a:xfrm>
            <a:off x="23718145" y="39761357"/>
            <a:ext cx="5848100" cy="2550424"/>
          </a:xfrm>
          <a:prstGeom prst="rect">
            <a:avLst/>
          </a:prstGeom>
          <a:solidFill>
            <a:schemeClr val="bg1"/>
          </a:solidFill>
          <a:ln w="123825">
            <a:solidFill>
              <a:srgbClr val="331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31" name="Picture 4" descr="Centre de Biologie pour la Gestion des Populations - UMR Inra, IRD ...">
            <a:extLst>
              <a:ext uri="{FF2B5EF4-FFF2-40B4-BE49-F238E27FC236}">
                <a16:creationId xmlns:a16="http://schemas.microsoft.com/office/drawing/2014/main" id="{A76A849B-1D9F-4189-BA5E-D55C8E7C1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9157" y="41038010"/>
            <a:ext cx="1384968" cy="55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2" name="Picture 6" descr="MSA – Santé Sécurité en Agriculture - Création de l'INRAE">
            <a:extLst>
              <a:ext uri="{FF2B5EF4-FFF2-40B4-BE49-F238E27FC236}">
                <a16:creationId xmlns:a16="http://schemas.microsoft.com/office/drawing/2014/main" id="{21A3F82E-5A7F-4174-A633-E217E2111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517" y="41128744"/>
            <a:ext cx="1154559" cy="57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Ellipse 139"/>
          <p:cNvSpPr/>
          <p:nvPr/>
        </p:nvSpPr>
        <p:spPr>
          <a:xfrm>
            <a:off x="27788197" y="39747773"/>
            <a:ext cx="2178980" cy="23144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2" name="Image 81"/>
          <p:cNvPicPr>
            <a:picLocks noChangeAspect="1"/>
          </p:cNvPicPr>
          <p:nvPr/>
        </p:nvPicPr>
        <p:blipFill>
          <a:blip r:embed="rId2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000966" y="40482915"/>
            <a:ext cx="484558" cy="484558"/>
          </a:xfrm>
          <a:prstGeom prst="rect">
            <a:avLst/>
          </a:prstGeom>
        </p:spPr>
      </p:pic>
      <p:sp>
        <p:nvSpPr>
          <p:cNvPr id="142" name="Ellipse 141"/>
          <p:cNvSpPr/>
          <p:nvPr/>
        </p:nvSpPr>
        <p:spPr>
          <a:xfrm>
            <a:off x="27407615" y="39364331"/>
            <a:ext cx="2709851" cy="290364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>
          <a:blip r:embed="rId2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000966" y="41162951"/>
            <a:ext cx="524346" cy="524346"/>
          </a:xfrm>
          <a:prstGeom prst="rect">
            <a:avLst/>
          </a:prstGeom>
        </p:spPr>
      </p:pic>
      <p:sp>
        <p:nvSpPr>
          <p:cNvPr id="143" name="Ellipse 142"/>
          <p:cNvSpPr/>
          <p:nvPr/>
        </p:nvSpPr>
        <p:spPr>
          <a:xfrm>
            <a:off x="27788197" y="39713937"/>
            <a:ext cx="2178979" cy="234832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5" name="Image 124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8027" t="38670" r="43440" b="31930"/>
          <a:stretch/>
        </p:blipFill>
        <p:spPr>
          <a:xfrm>
            <a:off x="27788197" y="39755864"/>
            <a:ext cx="2178979" cy="2283060"/>
          </a:xfrm>
          <a:prstGeom prst="ellipse">
            <a:avLst/>
          </a:prstGeom>
        </p:spPr>
      </p:pic>
      <p:sp>
        <p:nvSpPr>
          <p:cNvPr id="144" name="Ellipse 143"/>
          <p:cNvSpPr/>
          <p:nvPr/>
        </p:nvSpPr>
        <p:spPr>
          <a:xfrm>
            <a:off x="27711359" y="39694596"/>
            <a:ext cx="2380265" cy="2476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ZoneTexte 83"/>
          <p:cNvSpPr txBox="1"/>
          <p:nvPr/>
        </p:nvSpPr>
        <p:spPr>
          <a:xfrm>
            <a:off x="24524477" y="41270905"/>
            <a:ext cx="3029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marie.bouilloud@gmail.com</a:t>
            </a: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6188883" y="39961991"/>
            <a:ext cx="1111400" cy="1111400"/>
          </a:xfrm>
          <a:prstGeom prst="rect">
            <a:avLst/>
          </a:prstGeom>
        </p:spPr>
      </p:pic>
      <p:sp>
        <p:nvSpPr>
          <p:cNvPr id="94" name="ZoneTexte 93"/>
          <p:cNvSpPr txBox="1"/>
          <p:nvPr/>
        </p:nvSpPr>
        <p:spPr>
          <a:xfrm>
            <a:off x="24447649" y="40579908"/>
            <a:ext cx="166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@</a:t>
            </a:r>
            <a:r>
              <a:rPr lang="fr-FR" dirty="0" err="1"/>
              <a:t>BouilloudM</a:t>
            </a:r>
            <a:endParaRPr lang="fr-FR" dirty="0"/>
          </a:p>
        </p:txBody>
      </p:sp>
      <p:sp>
        <p:nvSpPr>
          <p:cNvPr id="147" name="ZoneTexte 146"/>
          <p:cNvSpPr txBox="1"/>
          <p:nvPr/>
        </p:nvSpPr>
        <p:spPr>
          <a:xfrm>
            <a:off x="23766714" y="39686694"/>
            <a:ext cx="6545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 w="0">
                  <a:noFill/>
                </a:ln>
                <a:effectLst>
                  <a:glow rad="76200">
                    <a:srgbClr val="4468AB">
                      <a:alpha val="43000"/>
                    </a:srgbClr>
                  </a:glow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Contacts</a:t>
            </a:r>
            <a:endParaRPr lang="fr-FR" sz="4800" dirty="0"/>
          </a:p>
        </p:txBody>
      </p:sp>
      <p:sp>
        <p:nvSpPr>
          <p:cNvPr id="96" name="Accolade fermante 95"/>
          <p:cNvSpPr/>
          <p:nvPr/>
        </p:nvSpPr>
        <p:spPr>
          <a:xfrm>
            <a:off x="28258729" y="35091211"/>
            <a:ext cx="45719" cy="495059"/>
          </a:xfrm>
          <a:prstGeom prst="rightBrac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Accolade fermante 148"/>
          <p:cNvSpPr/>
          <p:nvPr/>
        </p:nvSpPr>
        <p:spPr>
          <a:xfrm>
            <a:off x="28245235" y="35754206"/>
            <a:ext cx="124574" cy="1634354"/>
          </a:xfrm>
          <a:prstGeom prst="rightBrac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ZoneTexte 104"/>
          <p:cNvSpPr txBox="1"/>
          <p:nvPr/>
        </p:nvSpPr>
        <p:spPr>
          <a:xfrm>
            <a:off x="28290109" y="35179624"/>
            <a:ext cx="120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Direct transmission</a:t>
            </a:r>
          </a:p>
        </p:txBody>
      </p:sp>
      <p:sp>
        <p:nvSpPr>
          <p:cNvPr id="151" name="ZoneTexte 150"/>
          <p:cNvSpPr txBox="1"/>
          <p:nvPr/>
        </p:nvSpPr>
        <p:spPr>
          <a:xfrm>
            <a:off x="28406228" y="36393921"/>
            <a:ext cx="1124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Vector</a:t>
            </a:r>
            <a:r>
              <a:rPr lang="fr-FR" sz="1400" dirty="0"/>
              <a:t> transmission</a:t>
            </a:r>
          </a:p>
        </p:txBody>
      </p:sp>
      <p:sp>
        <p:nvSpPr>
          <p:cNvPr id="152" name="ZoneTexte 151"/>
          <p:cNvSpPr txBox="1"/>
          <p:nvPr/>
        </p:nvSpPr>
        <p:spPr>
          <a:xfrm>
            <a:off x="21584489" y="31167657"/>
            <a:ext cx="1722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Amplification</a:t>
            </a:r>
          </a:p>
          <a:p>
            <a:r>
              <a:rPr lang="en-US" dirty="0">
                <a:ln w="0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= correlation +</a:t>
            </a:r>
            <a:endParaRPr lang="fr-FR" dirty="0">
              <a:solidFill>
                <a:schemeClr val="accent2"/>
              </a:solidFill>
              <a:effectLst>
                <a:outerShdw blurRad="50800" dist="38100" dir="2700000" algn="tl" rotWithShape="0">
                  <a:schemeClr val="accent5">
                    <a:alpha val="40000"/>
                  </a:schemeClr>
                </a:outerShdw>
              </a:effectLst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21816435" y="32407226"/>
            <a:ext cx="2010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>
                  <a:noFill/>
                </a:ln>
                <a:solidFill>
                  <a:schemeClr val="accent5"/>
                </a:solidFill>
                <a:effectLst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Dilution</a:t>
            </a:r>
          </a:p>
          <a:p>
            <a:r>
              <a:rPr lang="en-US" dirty="0">
                <a:ln w="0">
                  <a:noFill/>
                </a:ln>
                <a:solidFill>
                  <a:schemeClr val="accent5"/>
                </a:solidFill>
                <a:effectLst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= correlation </a:t>
            </a:r>
            <a:r>
              <a:rPr lang="en-US" dirty="0">
                <a:ln w="0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accent5">
                      <a:alpha val="40000"/>
                    </a:schemeClr>
                  </a:outerShdw>
                </a:effectLst>
              </a:rPr>
              <a:t>-</a:t>
            </a:r>
            <a:endParaRPr lang="fr-FR" dirty="0">
              <a:solidFill>
                <a:schemeClr val="accent2"/>
              </a:solidFill>
              <a:effectLst>
                <a:outerShdw blurRad="50800" dist="38100" dir="2700000" algn="tl" rotWithShape="0">
                  <a:schemeClr val="accent5">
                    <a:alpha val="40000"/>
                  </a:schemeClr>
                </a:outerShdw>
              </a:effectLst>
            </a:endParaRPr>
          </a:p>
        </p:txBody>
      </p:sp>
      <p:pic>
        <p:nvPicPr>
          <p:cNvPr id="154" name="Image 153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5508" t="14300" r="63546" b="68835"/>
          <a:stretch/>
        </p:blipFill>
        <p:spPr>
          <a:xfrm rot="8523325" flipH="1">
            <a:off x="23280911" y="32299702"/>
            <a:ext cx="802130" cy="1391942"/>
          </a:xfrm>
          <a:prstGeom prst="rect">
            <a:avLst/>
          </a:prstGeom>
        </p:spPr>
      </p:pic>
      <p:sp>
        <p:nvSpPr>
          <p:cNvPr id="116" name="ZoneTexte 115"/>
          <p:cNvSpPr txBox="1"/>
          <p:nvPr/>
        </p:nvSpPr>
        <p:spPr>
          <a:xfrm>
            <a:off x="15004781" y="23282794"/>
            <a:ext cx="56117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There are differences in the prevalence of pathogens between host species.</a:t>
            </a: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Pathogens vary in their mode of transmission and host specificity.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Multiple host species diverge phylogenetically, in their ecological niche and reservoir competence.</a:t>
            </a:r>
          </a:p>
        </p:txBody>
      </p:sp>
      <p:sp>
        <p:nvSpPr>
          <p:cNvPr id="157" name="ZoneTexte 156"/>
          <p:cNvSpPr txBox="1"/>
          <p:nvPr/>
        </p:nvSpPr>
        <p:spPr>
          <a:xfrm>
            <a:off x="15065287" y="26326788"/>
            <a:ext cx="555121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ym typeface="Wingdings" panose="05000000000000000000" pitchFamily="2" charset="2"/>
              </a:rPr>
              <a:t>For most pathogens, there are d</a:t>
            </a:r>
            <a:r>
              <a:rPr lang="en-US" sz="2400" b="1" dirty="0"/>
              <a:t>ifferences in host competence (or preference)</a:t>
            </a:r>
            <a:endParaRPr lang="fr-FR" sz="2400" b="1" dirty="0"/>
          </a:p>
        </p:txBody>
      </p:sp>
      <p:sp>
        <p:nvSpPr>
          <p:cNvPr id="158" name="ZoneTexte 157"/>
          <p:cNvSpPr txBox="1"/>
          <p:nvPr/>
        </p:nvSpPr>
        <p:spPr>
          <a:xfrm>
            <a:off x="8192013" y="34793896"/>
            <a:ext cx="544447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ym typeface="Wingdings" panose="05000000000000000000" pitchFamily="2" charset="2"/>
              </a:rPr>
              <a:t>There are d</a:t>
            </a:r>
            <a:r>
              <a:rPr lang="en-US" sz="2400" b="1" dirty="0"/>
              <a:t>ifferences in the diversity and composition of host communities along the anthropization gradient</a:t>
            </a:r>
            <a:endParaRPr lang="fr-FR" sz="2400" b="1" dirty="0"/>
          </a:p>
        </p:txBody>
      </p:sp>
      <p:sp>
        <p:nvSpPr>
          <p:cNvPr id="159" name="ZoneTexte 158"/>
          <p:cNvSpPr txBox="1"/>
          <p:nvPr/>
        </p:nvSpPr>
        <p:spPr>
          <a:xfrm>
            <a:off x="14682986" y="36547809"/>
            <a:ext cx="4037354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For POXV, </a:t>
            </a:r>
            <a:r>
              <a:rPr lang="en-US" sz="2400" b="1" i="1" dirty="0"/>
              <a:t>Mycoplasma</a:t>
            </a:r>
            <a:r>
              <a:rPr lang="en-US" sz="2400" b="1" dirty="0"/>
              <a:t> </a:t>
            </a:r>
            <a:r>
              <a:rPr lang="en-US" sz="2400" b="1" i="1" dirty="0"/>
              <a:t>hemomuris2</a:t>
            </a:r>
            <a:r>
              <a:rPr lang="en-US" sz="2400" b="1" dirty="0"/>
              <a:t> and </a:t>
            </a:r>
            <a:r>
              <a:rPr lang="en-US" sz="2400" b="1" i="1" dirty="0"/>
              <a:t>Bartonella </a:t>
            </a:r>
            <a:r>
              <a:rPr lang="en-US" sz="2400" b="1" dirty="0"/>
              <a:t>:</a:t>
            </a:r>
          </a:p>
          <a:p>
            <a:pPr algn="ctr"/>
            <a:endParaRPr lang="en-US" sz="1200" b="1" dirty="0"/>
          </a:p>
          <a:p>
            <a:pPr algn="ctr"/>
            <a:r>
              <a:rPr lang="en-US" sz="2400" b="1" dirty="0"/>
              <a:t>when the biodiversity is low, there is a high abundance of the most competent hosts</a:t>
            </a:r>
            <a:endParaRPr lang="fr-FR" sz="2400" b="1" dirty="0"/>
          </a:p>
        </p:txBody>
      </p:sp>
      <p:pic>
        <p:nvPicPr>
          <p:cNvPr id="160" name="Image 15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77565" t="17642" r="13534" b="803"/>
          <a:stretch/>
        </p:blipFill>
        <p:spPr>
          <a:xfrm rot="5400000">
            <a:off x="16694090" y="32576916"/>
            <a:ext cx="249753" cy="3097464"/>
          </a:xfrm>
          <a:prstGeom prst="rect">
            <a:avLst/>
          </a:prstGeom>
        </p:spPr>
      </p:pic>
      <p:sp>
        <p:nvSpPr>
          <p:cNvPr id="123" name="ZoneTexte 122"/>
          <p:cNvSpPr txBox="1"/>
          <p:nvPr/>
        </p:nvSpPr>
        <p:spPr>
          <a:xfrm>
            <a:off x="15238722" y="34388877"/>
            <a:ext cx="32090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Variation in Pearson </a:t>
            </a:r>
            <a:r>
              <a:rPr lang="fr-FR" sz="1600" dirty="0" err="1"/>
              <a:t>correlation</a:t>
            </a:r>
            <a:r>
              <a:rPr lang="fr-FR" sz="1600" dirty="0"/>
              <a:t> </a:t>
            </a:r>
          </a:p>
          <a:p>
            <a:r>
              <a:rPr lang="fr-FR" sz="1600" dirty="0" err="1"/>
              <a:t>between</a:t>
            </a:r>
            <a:r>
              <a:rPr lang="fr-FR" sz="1600" dirty="0"/>
              <a:t> the </a:t>
            </a:r>
            <a:r>
              <a:rPr lang="en-US" sz="1600" dirty="0"/>
              <a:t>abundance (</a:t>
            </a:r>
            <a:r>
              <a:rPr lang="fr-FR" sz="1600" dirty="0"/>
              <a:t>Shannon index) </a:t>
            </a:r>
            <a:r>
              <a:rPr lang="en-US" sz="1600" dirty="0"/>
              <a:t>of the most competent host and the prevalence of seven pathogens (</a:t>
            </a:r>
            <a:r>
              <a:rPr lang="en-US" sz="1600" i="1" dirty="0"/>
              <a:t>Bartonella </a:t>
            </a:r>
            <a:r>
              <a:rPr lang="en-US" sz="1600" i="1" dirty="0" err="1"/>
              <a:t>sp</a:t>
            </a:r>
            <a:r>
              <a:rPr lang="en-US" sz="1600" dirty="0"/>
              <a:t>, </a:t>
            </a:r>
            <a:r>
              <a:rPr lang="en-US" sz="1600" i="1" dirty="0"/>
              <a:t>Mycoplasma </a:t>
            </a:r>
            <a:r>
              <a:rPr lang="en-US" sz="1600" i="1" dirty="0" err="1"/>
              <a:t>sp</a:t>
            </a:r>
            <a:r>
              <a:rPr lang="en-US" sz="1600" dirty="0"/>
              <a:t>, cowpox virus and </a:t>
            </a:r>
            <a:r>
              <a:rPr lang="en-US" sz="1600" i="1" dirty="0"/>
              <a:t>Leptospira)</a:t>
            </a:r>
            <a:r>
              <a:rPr lang="en-US" sz="1600" dirty="0"/>
              <a:t>.</a:t>
            </a:r>
            <a:endParaRPr lang="fr-FR" sz="1600" dirty="0"/>
          </a:p>
        </p:txBody>
      </p:sp>
      <p:sp>
        <p:nvSpPr>
          <p:cNvPr id="162" name="ZoneTexte 161"/>
          <p:cNvSpPr txBox="1"/>
          <p:nvPr/>
        </p:nvSpPr>
        <p:spPr>
          <a:xfrm>
            <a:off x="15302633" y="32486279"/>
            <a:ext cx="296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Pathogens</a:t>
            </a:r>
            <a:endParaRPr lang="fr-FR" b="1" dirty="0"/>
          </a:p>
        </p:txBody>
      </p:sp>
      <p:sp>
        <p:nvSpPr>
          <p:cNvPr id="124" name="Plus 123"/>
          <p:cNvSpPr/>
          <p:nvPr/>
        </p:nvSpPr>
        <p:spPr>
          <a:xfrm>
            <a:off x="15889602" y="33693005"/>
            <a:ext cx="155391" cy="12957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Plus 163"/>
          <p:cNvSpPr/>
          <p:nvPr/>
        </p:nvSpPr>
        <p:spPr>
          <a:xfrm>
            <a:off x="16324201" y="33686393"/>
            <a:ext cx="155391" cy="12957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Plus 164"/>
          <p:cNvSpPr/>
          <p:nvPr/>
        </p:nvSpPr>
        <p:spPr>
          <a:xfrm>
            <a:off x="17171174" y="33698970"/>
            <a:ext cx="155391" cy="12957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Plus 165"/>
          <p:cNvSpPr/>
          <p:nvPr/>
        </p:nvSpPr>
        <p:spPr>
          <a:xfrm>
            <a:off x="18046970" y="33708547"/>
            <a:ext cx="155391" cy="12957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ZoneTexte 125"/>
          <p:cNvSpPr txBox="1"/>
          <p:nvPr/>
        </p:nvSpPr>
        <p:spPr>
          <a:xfrm>
            <a:off x="17604262" y="33573124"/>
            <a:ext cx="93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</a:t>
            </a:r>
          </a:p>
        </p:txBody>
      </p:sp>
      <p:sp>
        <p:nvSpPr>
          <p:cNvPr id="169" name="ZoneTexte 168"/>
          <p:cNvSpPr txBox="1"/>
          <p:nvPr/>
        </p:nvSpPr>
        <p:spPr>
          <a:xfrm>
            <a:off x="16740464" y="33565075"/>
            <a:ext cx="93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</a:t>
            </a:r>
          </a:p>
        </p:txBody>
      </p:sp>
      <p:sp>
        <p:nvSpPr>
          <p:cNvPr id="170" name="ZoneTexte 169"/>
          <p:cNvSpPr txBox="1"/>
          <p:nvPr/>
        </p:nvSpPr>
        <p:spPr>
          <a:xfrm>
            <a:off x="15458892" y="33553704"/>
            <a:ext cx="93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</a:t>
            </a:r>
          </a:p>
        </p:txBody>
      </p:sp>
      <p:pic>
        <p:nvPicPr>
          <p:cNvPr id="171" name="Image 17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257" t="19649" r="73709" b="-1203"/>
          <a:stretch/>
        </p:blipFill>
        <p:spPr>
          <a:xfrm rot="5400000">
            <a:off x="16437953" y="31658153"/>
            <a:ext cx="618244" cy="3097464"/>
          </a:xfrm>
          <a:prstGeom prst="rect">
            <a:avLst/>
          </a:prstGeom>
        </p:spPr>
      </p:pic>
      <p:sp>
        <p:nvSpPr>
          <p:cNvPr id="172" name="ZoneTexte 171"/>
          <p:cNvSpPr txBox="1"/>
          <p:nvPr/>
        </p:nvSpPr>
        <p:spPr>
          <a:xfrm>
            <a:off x="20940026" y="30009451"/>
            <a:ext cx="800327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relationship between host biodiversity and pathogen prevalence depends on the pathogens species</a:t>
            </a:r>
            <a:endParaRPr lang="fr-FR" sz="2400" b="1" dirty="0"/>
          </a:p>
        </p:txBody>
      </p:sp>
      <p:sp>
        <p:nvSpPr>
          <p:cNvPr id="129" name="ZoneTexte 128"/>
          <p:cNvSpPr txBox="1"/>
          <p:nvPr/>
        </p:nvSpPr>
        <p:spPr>
          <a:xfrm>
            <a:off x="23585689" y="31134907"/>
            <a:ext cx="578147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glmer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presence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/absence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pathogens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~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Diversity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Pathogens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species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+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Sex+Sexual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maturity+Region+Period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+(1|Id), data,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family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=binomial)</a:t>
            </a:r>
          </a:p>
        </p:txBody>
      </p:sp>
      <p:sp>
        <p:nvSpPr>
          <p:cNvPr id="130" name="ZoneTexte 129"/>
          <p:cNvSpPr txBox="1"/>
          <p:nvPr/>
        </p:nvSpPr>
        <p:spPr>
          <a:xfrm>
            <a:off x="24389340" y="32427677"/>
            <a:ext cx="5103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Dilution </a:t>
            </a:r>
            <a:r>
              <a:rPr lang="fr-FR" dirty="0" err="1"/>
              <a:t>effect</a:t>
            </a:r>
            <a:r>
              <a:rPr lang="fr-FR" dirty="0"/>
              <a:t> for POXV and </a:t>
            </a:r>
            <a:r>
              <a:rPr lang="fr-FR" i="1" dirty="0"/>
              <a:t>Mycoplasma hemomuris2</a:t>
            </a:r>
          </a:p>
          <a:p>
            <a:r>
              <a:rPr lang="fr-FR" dirty="0"/>
              <a:t>Amplification </a:t>
            </a:r>
            <a:r>
              <a:rPr lang="fr-FR" dirty="0" err="1"/>
              <a:t>effect</a:t>
            </a:r>
            <a:r>
              <a:rPr lang="fr-FR" dirty="0"/>
              <a:t> for </a:t>
            </a:r>
            <a:r>
              <a:rPr lang="fr-FR" i="1" dirty="0"/>
              <a:t>Mycoplasma hemomuris1</a:t>
            </a:r>
          </a:p>
          <a:p>
            <a:r>
              <a:rPr lang="fr-FR" dirty="0"/>
              <a:t>No </a:t>
            </a:r>
            <a:r>
              <a:rPr lang="fr-FR" dirty="0" err="1"/>
              <a:t>significant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 for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pathogens</a:t>
            </a:r>
            <a:endParaRPr lang="fr-FR" dirty="0"/>
          </a:p>
        </p:txBody>
      </p:sp>
      <p:sp>
        <p:nvSpPr>
          <p:cNvPr id="131" name="ZoneTexte 130"/>
          <p:cNvSpPr txBox="1"/>
          <p:nvPr/>
        </p:nvSpPr>
        <p:spPr>
          <a:xfrm>
            <a:off x="814648" y="37911525"/>
            <a:ext cx="4203775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relationships between pathogens prevalence and small mammal biodiversity vary depending on the pathogen species studied. Both dilution and amplification effects were observed in response to forest anthropization.</a:t>
            </a:r>
          </a:p>
        </p:txBody>
      </p:sp>
      <p:sp>
        <p:nvSpPr>
          <p:cNvPr id="176" name="ZoneTexte 175"/>
          <p:cNvSpPr txBox="1"/>
          <p:nvPr/>
        </p:nvSpPr>
        <p:spPr>
          <a:xfrm>
            <a:off x="15442868" y="21780344"/>
            <a:ext cx="5173635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glmer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fr-FR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presence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/absence </a:t>
            </a:r>
            <a:r>
              <a:rPr lang="fr-FR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pathogens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~ 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Host </a:t>
            </a:r>
            <a:r>
              <a:rPr lang="fr-FR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species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*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Pathogens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species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+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Sex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+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Sexual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maturity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+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Region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+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Period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+(1|Id), data,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family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=binomial)</a:t>
            </a:r>
          </a:p>
        </p:txBody>
      </p:sp>
      <p:sp>
        <p:nvSpPr>
          <p:cNvPr id="132" name="ZoneTexte 131"/>
          <p:cNvSpPr txBox="1"/>
          <p:nvPr/>
        </p:nvSpPr>
        <p:spPr>
          <a:xfrm>
            <a:off x="814648" y="39699161"/>
            <a:ext cx="424019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There are variations in host competence with regard to the pathogens detected. </a:t>
            </a:r>
          </a:p>
        </p:txBody>
      </p:sp>
      <p:sp>
        <p:nvSpPr>
          <p:cNvPr id="133" name="ZoneTexte 132"/>
          <p:cNvSpPr txBox="1"/>
          <p:nvPr/>
        </p:nvSpPr>
        <p:spPr>
          <a:xfrm>
            <a:off x="9572331" y="37206314"/>
            <a:ext cx="4038785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Anthropization has an impact on the diversity and composition of small mammal communities. It may affect the abundance of host species that are more or less competent for a particular pathogen. </a:t>
            </a:r>
          </a:p>
        </p:txBody>
      </p:sp>
      <p:sp>
        <p:nvSpPr>
          <p:cNvPr id="135" name="ZoneTexte 134"/>
          <p:cNvSpPr txBox="1"/>
          <p:nvPr/>
        </p:nvSpPr>
        <p:spPr>
          <a:xfrm>
            <a:off x="795843" y="40393742"/>
            <a:ext cx="4580896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Dilution effect is observed for POXV and </a:t>
            </a:r>
            <a:r>
              <a:rPr lang="en-US" i="1" dirty="0"/>
              <a:t>Mycoplasma hemomuris2 </a:t>
            </a:r>
            <a:r>
              <a:rPr lang="en-US" dirty="0"/>
              <a:t>in response to anthropization.</a:t>
            </a:r>
          </a:p>
          <a:p>
            <a:r>
              <a:rPr lang="en-US" dirty="0"/>
              <a:t>It may be driven by the increase in the relative abundance of their "most competent" host (bank vole) when biodiversity decreases.</a:t>
            </a:r>
            <a:endParaRPr lang="fr-FR" dirty="0"/>
          </a:p>
        </p:txBody>
      </p:sp>
      <p:pic>
        <p:nvPicPr>
          <p:cNvPr id="237" name="Image 236"/>
          <p:cNvPicPr>
            <a:picLocks noChangeAspect="1"/>
          </p:cNvPicPr>
          <p:nvPr/>
        </p:nvPicPr>
        <p:blipFill>
          <a:blip r:embed="rId29">
            <a:grayscl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741" y="37304472"/>
            <a:ext cx="6637406" cy="479132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D893694-4336-97D1-8C2D-C67633163E03}"/>
              </a:ext>
            </a:extLst>
          </p:cNvPr>
          <p:cNvSpPr txBox="1"/>
          <p:nvPr/>
        </p:nvSpPr>
        <p:spPr>
          <a:xfrm>
            <a:off x="19254386" y="11049599"/>
            <a:ext cx="354888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2800" dirty="0"/>
          </a:p>
          <a:p>
            <a:r>
              <a:rPr lang="fr-FR" sz="2800" dirty="0" err="1"/>
              <a:t>Pathogens</a:t>
            </a:r>
            <a:r>
              <a:rPr lang="fr-FR" sz="2800" dirty="0"/>
              <a:t>’ </a:t>
            </a:r>
            <a:r>
              <a:rPr lang="fr-FR" sz="2800" dirty="0" err="1"/>
              <a:t>prevalence</a:t>
            </a:r>
            <a:endParaRPr lang="fr-FR" sz="28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B8484C-00EA-885C-9E64-80219E24CAEB}"/>
              </a:ext>
            </a:extLst>
          </p:cNvPr>
          <p:cNvSpPr txBox="1"/>
          <p:nvPr/>
        </p:nvSpPr>
        <p:spPr>
          <a:xfrm>
            <a:off x="22929071" y="16321832"/>
            <a:ext cx="325981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Host </a:t>
            </a:r>
            <a:r>
              <a:rPr lang="fr-FR" sz="2800" dirty="0" err="1"/>
              <a:t>biodiversity</a:t>
            </a:r>
            <a:endParaRPr lang="fr-FR" sz="2800" dirty="0"/>
          </a:p>
          <a:p>
            <a:endParaRPr lang="fr-FR" sz="28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D2D4AF6-3C44-3F81-EA5F-A41564491EB0}"/>
              </a:ext>
            </a:extLst>
          </p:cNvPr>
          <p:cNvSpPr txBox="1"/>
          <p:nvPr/>
        </p:nvSpPr>
        <p:spPr>
          <a:xfrm rot="16200000">
            <a:off x="19859411" y="23616275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Small </a:t>
            </a:r>
            <a:r>
              <a:rPr lang="fr-FR" b="1" dirty="0" err="1"/>
              <a:t>mammals</a:t>
            </a:r>
            <a:r>
              <a:rPr lang="fr-FR" b="1" dirty="0"/>
              <a:t> </a:t>
            </a:r>
            <a:r>
              <a:rPr lang="fr-FR" b="1" dirty="0" err="1"/>
              <a:t>species</a:t>
            </a:r>
            <a:endParaRPr lang="fr-FR" b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F7A3B32-4A2A-994D-C317-AEA1C31A26E2}"/>
              </a:ext>
            </a:extLst>
          </p:cNvPr>
          <p:cNvSpPr txBox="1"/>
          <p:nvPr/>
        </p:nvSpPr>
        <p:spPr>
          <a:xfrm>
            <a:off x="24524477" y="27047555"/>
            <a:ext cx="11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Pathogens</a:t>
            </a:r>
            <a:endParaRPr lang="fr-FR" b="1" dirty="0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4A2E8463-8AB3-853A-CA3A-A0770CFB4C63}"/>
              </a:ext>
            </a:extLst>
          </p:cNvPr>
          <p:cNvSpPr/>
          <p:nvPr/>
        </p:nvSpPr>
        <p:spPr>
          <a:xfrm rot="16200000">
            <a:off x="18411444" y="34201274"/>
            <a:ext cx="266643" cy="764971"/>
          </a:xfrm>
          <a:prstGeom prst="triangle">
            <a:avLst/>
          </a:prstGeom>
          <a:gradFill>
            <a:gsLst>
              <a:gs pos="0">
                <a:srgbClr val="83441C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6409C65-442E-312B-57DD-A06B1548DA0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264" y="40183242"/>
            <a:ext cx="2381494" cy="68269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FFD1554-ACD5-F9F6-C324-CB040D3778C6}"/>
              </a:ext>
            </a:extLst>
          </p:cNvPr>
          <p:cNvSpPr txBox="1"/>
          <p:nvPr/>
        </p:nvSpPr>
        <p:spPr>
          <a:xfrm>
            <a:off x="10866042" y="29670396"/>
            <a:ext cx="2192125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Multivariate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analysis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small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mammal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relative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abundance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39CBB31-10D3-180A-7E89-AA4623F43C2B}"/>
              </a:ext>
            </a:extLst>
          </p:cNvPr>
          <p:cNvSpPr txBox="1"/>
          <p:nvPr/>
        </p:nvSpPr>
        <p:spPr>
          <a:xfrm>
            <a:off x="18108172" y="34283770"/>
            <a:ext cx="140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83441C"/>
                </a:solidFill>
              </a:rPr>
              <a:t>-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4BCF682-2DC0-39E9-A8BF-CB9846D21E09}"/>
              </a:ext>
            </a:extLst>
          </p:cNvPr>
          <p:cNvSpPr txBox="1"/>
          <p:nvPr/>
        </p:nvSpPr>
        <p:spPr>
          <a:xfrm>
            <a:off x="18788780" y="34137981"/>
            <a:ext cx="140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5728058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8790</TotalTime>
  <Words>655</Words>
  <Application>Microsoft Macintosh PowerPoint</Application>
  <PresentationFormat>Personnalisé</PresentationFormat>
  <Paragraphs>88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 BOUILLOUD</dc:creator>
  <cp:lastModifiedBy>Microsoft Office User</cp:lastModifiedBy>
  <cp:revision>60</cp:revision>
  <dcterms:created xsi:type="dcterms:W3CDTF">2023-06-19T13:39:48Z</dcterms:created>
  <dcterms:modified xsi:type="dcterms:W3CDTF">2023-06-25T19:28:03Z</dcterms:modified>
</cp:coreProperties>
</file>